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3"/>
  </p:notesMasterIdLst>
  <p:sldIdLst>
    <p:sldId id="264"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AE300-19F9-4C17-A535-2E02BCA01FD9}" type="datetimeFigureOut">
              <a:rPr lang="fr-FR" smtClean="0"/>
              <a:t>14/02/2022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C0DFB-58F1-4492-A84E-7AAE2C75FCC9}" type="slidenum">
              <a:rPr lang="fr-FR" smtClean="0"/>
              <a:t>‹N°›</a:t>
            </a:fld>
            <a:endParaRPr lang="fr-FR"/>
          </a:p>
        </p:txBody>
      </p:sp>
    </p:spTree>
    <p:extLst>
      <p:ext uri="{BB962C8B-B14F-4D97-AF65-F5344CB8AC3E}">
        <p14:creationId xmlns:p14="http://schemas.microsoft.com/office/powerpoint/2010/main" val="326812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2"/>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rot="5400000">
            <a:off x="10089391" y="1792225"/>
            <a:ext cx="990599" cy="304799"/>
          </a:xfrm>
        </p:spPr>
        <p:txBody>
          <a:bodyPr anchor="t"/>
          <a:lstStyle>
            <a:lvl1pPr algn="l">
              <a:defRPr b="0" i="0">
                <a:solidFill>
                  <a:schemeClr val="bg1"/>
                </a:solidFill>
              </a:defRPr>
            </a:lvl1p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a:xfrm rot="5400000">
            <a:off x="8959593" y="3226822"/>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10" y="292610"/>
            <a:ext cx="838199" cy="767687"/>
          </a:xfrm>
        </p:spPr>
        <p:txBody>
          <a:bodyPr/>
          <a:lstStyle>
            <a:lvl1pPr>
              <a:defRPr sz="2800" b="0" i="0">
                <a:latin typeface="+mj-lt"/>
              </a:defRPr>
            </a:lvl1pPr>
          </a:lstStyle>
          <a:p>
            <a:fld id="{3A98EE3D-8CD1-4C3F-BD1C-C98C9596463C}" type="slidenum">
              <a:rPr lang="en-US" smtClean="0"/>
              <a:t>‹N°›</a:t>
            </a:fld>
            <a:endParaRPr lang="en-US" dirty="0"/>
          </a:p>
        </p:txBody>
      </p:sp>
    </p:spTree>
    <p:extLst>
      <p:ext uri="{BB962C8B-B14F-4D97-AF65-F5344CB8AC3E}">
        <p14:creationId xmlns:p14="http://schemas.microsoft.com/office/powerpoint/2010/main" val="144725018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2"/>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6674"/>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D6E202-B606-4609-B914-27C9371A1F6D}" type="datetime1">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1012839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2"/>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063416"/>
            <a:ext cx="8825659" cy="1379755"/>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7190924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2"/>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9" y="2631816"/>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4"/>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7" y="980519"/>
            <a:ext cx="8453907" cy="2698249"/>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6"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02582401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2"/>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5033068"/>
            <a:ext cx="8825659" cy="860400"/>
          </a:xfrm>
        </p:spPr>
        <p:txBody>
          <a:bodyPr anchor="t"/>
          <a:lstStyle>
            <a:lvl1pPr marL="0" indent="0" algn="l">
              <a:buNone/>
              <a:defRPr sz="2000" cap="none">
                <a:solidFill>
                  <a:schemeClr val="accent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640868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5" y="2617299"/>
            <a:ext cx="3129168" cy="576262"/>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5" y="3193561"/>
            <a:ext cx="3129168" cy="283349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2" y="2603502"/>
            <a:ext cx="3145380" cy="576262"/>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2" y="3193563"/>
            <a:ext cx="3145380" cy="2833495"/>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6700" y="2617301"/>
            <a:ext cx="3161029" cy="576261"/>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6702" y="3193563"/>
            <a:ext cx="3164719" cy="2833493"/>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cxnSp>
        <p:nvCxnSpPr>
          <p:cNvPr id="22" name="Straight Connector 21"/>
          <p:cNvCxnSpPr/>
          <p:nvPr/>
        </p:nvCxnSpPr>
        <p:spPr>
          <a:xfrm>
            <a:off x="4403971" y="2569635"/>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5"/>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D6E202-B606-4609-B914-27C9371A1F6D}" type="datetime1">
              <a:rPr lang="en-US" smtClean="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4669712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5"/>
            <a:ext cx="3050439" cy="576262"/>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133455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9"/>
            <a:ext cx="3050437" cy="917949"/>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72538" y="4532846"/>
            <a:ext cx="3046767" cy="651156"/>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4748465"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68866" y="5184002"/>
            <a:ext cx="3050439" cy="84305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3434" y="4532847"/>
            <a:ext cx="3050439" cy="651154"/>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3435" y="5184001"/>
            <a:ext cx="3050437" cy="843054"/>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D6E202-B606-4609-B914-27C9371A1F6D}" type="datetime1">
              <a:rPr lang="en-US" smtClean="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7762504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60"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02411313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2"/>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3" y="1278468"/>
            <a:ext cx="6247547"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66254753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82707635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2"/>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8" y="2677645"/>
            <a:ext cx="4351023"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6"/>
            <a:ext cx="3755379" cy="2283823"/>
          </a:xfrm>
        </p:spPr>
        <p:txBody>
          <a:bodyPr anchor="ctr"/>
          <a:lstStyle>
            <a:lvl1pPr marL="0" indent="0" algn="l">
              <a:buNone/>
              <a:defRPr sz="2000" cap="all">
                <a:solidFill>
                  <a:schemeClr val="accent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2D6E202-B606-4609-B914-27C9371A1F6D}" type="datetime1">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23736524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61947771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1" y="3179764"/>
            <a:ext cx="4825159"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5349478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2368801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52840954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2"/>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8" y="1447800"/>
            <a:ext cx="5190065"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5" y="2895602"/>
            <a:ext cx="2793159" cy="3129279"/>
          </a:xfrm>
        </p:spPr>
        <p:txBody>
          <a:bodyPr/>
          <a:lstStyle>
            <a:lvl1pPr marL="0" indent="0">
              <a:buNone/>
              <a:defRPr sz="1400">
                <a:solidFill>
                  <a:schemeClr val="accent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D6E202-B606-4609-B914-27C9371A1F6D}" type="datetime1">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9227883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2"/>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2D6E202-B606-4609-B914-27C9371A1F6D}" type="datetime1">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9177744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2"/>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0939" y="6394063"/>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62D6E202-B606-4609-B914-27C9371A1F6D}" type="datetime1">
              <a:rPr lang="en-US" smtClean="0"/>
              <a:t>2/14/2022</a:t>
            </a:fld>
            <a:endParaRPr lang="en-US" dirty="0"/>
          </a:p>
        </p:txBody>
      </p:sp>
      <p:sp>
        <p:nvSpPr>
          <p:cNvPr id="5" name="Footer Placeholder 4"/>
          <p:cNvSpPr>
            <a:spLocks noGrp="1"/>
          </p:cNvSpPr>
          <p:nvPr>
            <p:ph type="ftr" sz="quarter" idx="3"/>
          </p:nvPr>
        </p:nvSpPr>
        <p:spPr>
          <a:xfrm>
            <a:off x="528359" y="6391840"/>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A98EE3D-8CD1-4C3F-BD1C-C98C9596463C}" type="slidenum">
              <a:rPr lang="en-US" smtClean="0"/>
              <a:t>‹N°›</a:t>
            </a:fld>
            <a:endParaRPr lang="en-US" dirty="0"/>
          </a:p>
        </p:txBody>
      </p:sp>
    </p:spTree>
    <p:extLst>
      <p:ext uri="{BB962C8B-B14F-4D97-AF65-F5344CB8AC3E}">
        <p14:creationId xmlns:p14="http://schemas.microsoft.com/office/powerpoint/2010/main" val="359740617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Lst>
  <p:hf sldNum="0" hdr="0" ftr="0" dt="0"/>
  <p:txStyles>
    <p:titleStyle>
      <a:lvl1pPr algn="l" defTabSz="457189"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CF9765-9F9B-42A7-B65C-C2220CD0B34F}"/>
              </a:ext>
            </a:extLst>
          </p:cNvPr>
          <p:cNvSpPr/>
          <p:nvPr/>
        </p:nvSpPr>
        <p:spPr>
          <a:xfrm>
            <a:off x="149733" y="2415590"/>
            <a:ext cx="3472425" cy="369332"/>
          </a:xfrm>
          <a:prstGeom prst="rect">
            <a:avLst/>
          </a:prstGeom>
        </p:spPr>
        <p:txBody>
          <a:bodyPr wrap="none">
            <a:spAutoFit/>
          </a:bodyPr>
          <a:lstStyle/>
          <a:p>
            <a:r>
              <a:rPr lang="fr-FR" b="1" u="sng" dirty="0">
                <a:solidFill>
                  <a:schemeClr val="accent1"/>
                </a:solidFill>
              </a:rPr>
              <a:t>Le Groupe Rochette Industrie:</a:t>
            </a:r>
          </a:p>
        </p:txBody>
      </p:sp>
      <p:sp>
        <p:nvSpPr>
          <p:cNvPr id="5" name="Rectangle 4">
            <a:extLst>
              <a:ext uri="{FF2B5EF4-FFF2-40B4-BE49-F238E27FC236}">
                <a16:creationId xmlns:a16="http://schemas.microsoft.com/office/drawing/2014/main" id="{E8CD9E68-E92F-4A6C-9366-1FF7CA85E03D}"/>
              </a:ext>
            </a:extLst>
          </p:cNvPr>
          <p:cNvSpPr/>
          <p:nvPr/>
        </p:nvSpPr>
        <p:spPr>
          <a:xfrm>
            <a:off x="149733" y="2763062"/>
            <a:ext cx="3651346" cy="3104119"/>
          </a:xfrm>
          <a:prstGeom prst="rect">
            <a:avLst/>
          </a:prstGeom>
        </p:spPr>
        <p:txBody>
          <a:bodyPr wrap="square">
            <a:spAutoFit/>
          </a:bodyPr>
          <a:lstStyle/>
          <a:p>
            <a:pPr algn="just">
              <a:lnSpc>
                <a:spcPct val="150000"/>
              </a:lnSpc>
            </a:pPr>
            <a:r>
              <a:rPr lang="fr-FR" sz="1200" dirty="0"/>
              <a:t>Groupe international de 100 collaborateurs, Rochette Industrie est une référence depuis plus de 40 ans sur le marché mondial des sous traitants de sous-ensembles mécaniques et hydrauliques, d’intégration de procédés spéciaux et d’usinage de précision dans des secteurs de pointe. En pleine expansion et développement de son activité, le groupe recrute pour sa filiale </a:t>
            </a:r>
            <a:r>
              <a:rPr lang="fr-FR" sz="1200" b="1" dirty="0"/>
              <a:t>MECANIC SUD INDUSTRIE </a:t>
            </a:r>
            <a:r>
              <a:rPr lang="fr-FR" sz="1200" dirty="0"/>
              <a:t>(MSI) un(e) stagiaire en gestion des ECME Métrologie.</a:t>
            </a:r>
            <a:endParaRPr lang="fr-FR" sz="1200" b="1" dirty="0"/>
          </a:p>
        </p:txBody>
      </p:sp>
      <p:sp>
        <p:nvSpPr>
          <p:cNvPr id="8" name="Titre 1">
            <a:extLst>
              <a:ext uri="{FF2B5EF4-FFF2-40B4-BE49-F238E27FC236}">
                <a16:creationId xmlns:a16="http://schemas.microsoft.com/office/drawing/2014/main" id="{29AF23CA-ACF3-42D7-B99E-490C2EEC2B02}"/>
              </a:ext>
            </a:extLst>
          </p:cNvPr>
          <p:cNvSpPr txBox="1">
            <a:spLocks/>
          </p:cNvSpPr>
          <p:nvPr/>
        </p:nvSpPr>
        <p:spPr bwMode="gray">
          <a:xfrm>
            <a:off x="1695509" y="946943"/>
            <a:ext cx="8761413" cy="706964"/>
          </a:xfrm>
          <a:prstGeom prst="rect">
            <a:avLst/>
          </a:prstGeom>
        </p:spPr>
        <p:txBody>
          <a:bodyPr vert="horz" lIns="91440" tIns="45720" rIns="91440" bIns="45720" rtlCol="0" anchor="ctr">
            <a:noAutofit/>
          </a:bodyPr>
          <a:lstStyle>
            <a:lvl1pPr algn="l" defTabSz="457189"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600" b="1" dirty="0"/>
              <a:t>STAGE GESTION DES ECME</a:t>
            </a:r>
          </a:p>
          <a:p>
            <a:pPr algn="ctr"/>
            <a:r>
              <a:rPr lang="fr-FR" sz="2600" b="1" dirty="0"/>
              <a:t> MÉTROLOGIE  (H/F)</a:t>
            </a:r>
            <a:br>
              <a:rPr lang="fr-FR" sz="1800" b="1" dirty="0"/>
            </a:br>
            <a:br>
              <a:rPr lang="fr-FR" sz="1800" b="1" dirty="0"/>
            </a:br>
            <a:r>
              <a:rPr lang="fr-FR" sz="1600" b="1" dirty="0"/>
              <a:t>MECANIC SUD INDUSTRIE</a:t>
            </a:r>
            <a:br>
              <a:rPr lang="fr-FR" sz="1600" dirty="0"/>
            </a:br>
            <a:r>
              <a:rPr lang="fr-FR" sz="1600" dirty="0"/>
              <a:t>GROUPE ROCHETTE INDUSTRIE</a:t>
            </a:r>
          </a:p>
        </p:txBody>
      </p:sp>
      <p:pic>
        <p:nvPicPr>
          <p:cNvPr id="9" name="Image 8">
            <a:extLst>
              <a:ext uri="{FF2B5EF4-FFF2-40B4-BE49-F238E27FC236}">
                <a16:creationId xmlns:a16="http://schemas.microsoft.com/office/drawing/2014/main" id="{93A6C050-3AD6-4DC6-95DD-99ABA7A705AD}"/>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3374393" y="485468"/>
            <a:ext cx="461475" cy="461475"/>
          </a:xfrm>
          <a:prstGeom prst="rect">
            <a:avLst/>
          </a:prstGeom>
        </p:spPr>
      </p:pic>
      <p:pic>
        <p:nvPicPr>
          <p:cNvPr id="10" name="Image 9">
            <a:extLst>
              <a:ext uri="{FF2B5EF4-FFF2-40B4-BE49-F238E27FC236}">
                <a16:creationId xmlns:a16="http://schemas.microsoft.com/office/drawing/2014/main" id="{F75FA5CB-E6AC-4EA2-940A-629D6B10E136}"/>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8340949" y="1336939"/>
            <a:ext cx="394592" cy="394592"/>
          </a:xfrm>
          <a:prstGeom prst="rect">
            <a:avLst/>
          </a:prstGeom>
        </p:spPr>
      </p:pic>
      <p:sp>
        <p:nvSpPr>
          <p:cNvPr id="11" name="ZoneTexte 10">
            <a:extLst>
              <a:ext uri="{FF2B5EF4-FFF2-40B4-BE49-F238E27FC236}">
                <a16:creationId xmlns:a16="http://schemas.microsoft.com/office/drawing/2014/main" id="{874B71BA-273E-4736-917D-264133ED31F7}"/>
              </a:ext>
            </a:extLst>
          </p:cNvPr>
          <p:cNvSpPr txBox="1"/>
          <p:nvPr/>
        </p:nvSpPr>
        <p:spPr>
          <a:xfrm>
            <a:off x="8735541" y="1364958"/>
            <a:ext cx="2858609" cy="338554"/>
          </a:xfrm>
          <a:prstGeom prst="rect">
            <a:avLst/>
          </a:prstGeom>
          <a:noFill/>
        </p:spPr>
        <p:txBody>
          <a:bodyPr wrap="square" rtlCol="0">
            <a:spAutoFit/>
          </a:bodyPr>
          <a:lstStyle/>
          <a:p>
            <a:r>
              <a:rPr lang="fr-FR" sz="1600" dirty="0">
                <a:solidFill>
                  <a:schemeClr val="bg2"/>
                </a:solidFill>
              </a:rPr>
              <a:t>Villeneuve-les-Béziers (34)</a:t>
            </a:r>
          </a:p>
        </p:txBody>
      </p:sp>
      <p:sp>
        <p:nvSpPr>
          <p:cNvPr id="12" name="ZoneTexte 11">
            <a:extLst>
              <a:ext uri="{FF2B5EF4-FFF2-40B4-BE49-F238E27FC236}">
                <a16:creationId xmlns:a16="http://schemas.microsoft.com/office/drawing/2014/main" id="{C1C95457-6901-4059-BF9A-4D885CF395EB}"/>
              </a:ext>
            </a:extLst>
          </p:cNvPr>
          <p:cNvSpPr txBox="1"/>
          <p:nvPr/>
        </p:nvSpPr>
        <p:spPr>
          <a:xfrm>
            <a:off x="7457428" y="2681330"/>
            <a:ext cx="4734569" cy="3908762"/>
          </a:xfrm>
          <a:prstGeom prst="rect">
            <a:avLst/>
          </a:prstGeom>
          <a:noFill/>
        </p:spPr>
        <p:txBody>
          <a:bodyPr wrap="square" rtlCol="0">
            <a:spAutoFit/>
          </a:bodyPr>
          <a:lstStyle/>
          <a:p>
            <a:pPr marL="285750" indent="-285750">
              <a:buClr>
                <a:schemeClr val="accent1"/>
              </a:buClr>
              <a:buFont typeface="Wingdings" panose="05000000000000000000" pitchFamily="2" charset="2"/>
              <a:buChar char="v"/>
            </a:pPr>
            <a:r>
              <a:rPr lang="fr-FR" sz="1400" b="1" u="sng" dirty="0"/>
              <a:t>Opérationnel </a:t>
            </a:r>
            <a:r>
              <a:rPr lang="fr-FR" sz="1400" u="sng" dirty="0"/>
              <a:t>: </a:t>
            </a:r>
          </a:p>
          <a:p>
            <a:pPr marL="285750" indent="-285750">
              <a:buClr>
                <a:schemeClr val="accent1"/>
              </a:buClr>
              <a:buFont typeface="Wingdings" panose="05000000000000000000" pitchFamily="2" charset="2"/>
              <a:buChar char="Ø"/>
            </a:pPr>
            <a:r>
              <a:rPr lang="fr-FR" sz="1300" dirty="0"/>
              <a:t>Suivi des ECME avec le logiciel OPTIMU et amélioration des appareils en étalonnage:</a:t>
            </a:r>
          </a:p>
          <a:p>
            <a:pPr marL="285750" indent="-285750">
              <a:buClr>
                <a:schemeClr val="accent1"/>
              </a:buClr>
              <a:buFont typeface="Wingdings" panose="05000000000000000000" pitchFamily="2" charset="2"/>
              <a:buChar char="Ø"/>
            </a:pPr>
            <a:r>
              <a:rPr lang="fr-FR" sz="1300" dirty="0"/>
              <a:t>Par type d'équipement : établir un standard de contrôle des certificats de vérification.</a:t>
            </a:r>
          </a:p>
          <a:p>
            <a:pPr marL="285750" indent="-285750">
              <a:buClr>
                <a:schemeClr val="accent1"/>
              </a:buClr>
              <a:buFont typeface="Wingdings" panose="05000000000000000000" pitchFamily="2" charset="2"/>
              <a:buChar char="Ø"/>
            </a:pPr>
            <a:r>
              <a:rPr lang="fr-FR" sz="1300" dirty="0"/>
              <a:t>Participer à l'appel d'offre pour mettre en concurrence les prestataires de métrologie: créer un répertoire des fournisseurs ECME/prestataires</a:t>
            </a:r>
          </a:p>
          <a:p>
            <a:pPr marL="285750" indent="-285750">
              <a:buClr>
                <a:schemeClr val="accent1"/>
              </a:buClr>
              <a:buFont typeface="Wingdings" panose="05000000000000000000" pitchFamily="2" charset="2"/>
              <a:buChar char="Ø"/>
            </a:pPr>
            <a:r>
              <a:rPr lang="fr-FR" sz="1300" dirty="0"/>
              <a:t>Identification d'améliorations du logiciel OPTIMU</a:t>
            </a:r>
          </a:p>
          <a:p>
            <a:pPr marL="285750" indent="-285750">
              <a:buClr>
                <a:schemeClr val="accent1"/>
              </a:buClr>
              <a:buFont typeface="Wingdings" panose="05000000000000000000" pitchFamily="2" charset="2"/>
              <a:buChar char="Ø"/>
            </a:pPr>
            <a:r>
              <a:rPr lang="fr-FR" sz="1300" dirty="0"/>
              <a:t>Approvisionner une étiqueteuse pour fiabiliser l’identification des ECME</a:t>
            </a:r>
          </a:p>
          <a:p>
            <a:pPr marL="285750" indent="-285750">
              <a:buClr>
                <a:schemeClr val="accent1"/>
              </a:buClr>
              <a:buFont typeface="Wingdings" panose="05000000000000000000" pitchFamily="2" charset="2"/>
              <a:buChar char="Ø"/>
            </a:pPr>
            <a:endParaRPr lang="fr-FR" sz="1300" dirty="0"/>
          </a:p>
          <a:p>
            <a:pPr marL="285750" indent="-285750">
              <a:buClr>
                <a:schemeClr val="accent1"/>
              </a:buClr>
              <a:buFont typeface="Wingdings" panose="05000000000000000000" pitchFamily="2" charset="2"/>
              <a:buChar char="v"/>
            </a:pPr>
            <a:r>
              <a:rPr lang="fr-FR" sz="1300" b="1" u="sng" dirty="0"/>
              <a:t>Amélioration Continue 5S : </a:t>
            </a:r>
          </a:p>
          <a:p>
            <a:pPr marL="285750" indent="-285750">
              <a:buClr>
                <a:schemeClr val="accent1"/>
              </a:buClr>
              <a:buFont typeface="Wingdings" panose="05000000000000000000" pitchFamily="2" charset="2"/>
              <a:buChar char="Ø"/>
            </a:pPr>
            <a:r>
              <a:rPr lang="fr-FR" sz="1300" dirty="0"/>
              <a:t>Ranger les équipements de contrôle en définissant des standards affichés dans les cellules :CTRL et PROD permettant d'identifier rapidement les absents.</a:t>
            </a:r>
          </a:p>
          <a:p>
            <a:pPr marL="285750" indent="-285750">
              <a:buClr>
                <a:schemeClr val="accent1"/>
              </a:buClr>
              <a:buFont typeface="Wingdings" panose="05000000000000000000" pitchFamily="2" charset="2"/>
              <a:buChar char="Ø"/>
            </a:pPr>
            <a:r>
              <a:rPr lang="fr-FR" sz="1300" dirty="0"/>
              <a:t>Intégrer un rituel de vérification de la présence des ECME</a:t>
            </a:r>
          </a:p>
          <a:p>
            <a:pPr marL="285750" indent="-285750">
              <a:buClr>
                <a:schemeClr val="accent1"/>
              </a:buClr>
              <a:buFont typeface="Wingdings" panose="05000000000000000000" pitchFamily="2" charset="2"/>
              <a:buChar char="Ø"/>
            </a:pPr>
            <a:r>
              <a:rPr lang="fr-FR" sz="1300" dirty="0"/>
              <a:t>Finaliser la zone de retour des appareils</a:t>
            </a:r>
          </a:p>
        </p:txBody>
      </p:sp>
      <p:sp>
        <p:nvSpPr>
          <p:cNvPr id="13" name="Espace réservé du texte 4">
            <a:extLst>
              <a:ext uri="{FF2B5EF4-FFF2-40B4-BE49-F238E27FC236}">
                <a16:creationId xmlns:a16="http://schemas.microsoft.com/office/drawing/2014/main" id="{5D253727-E5C0-4AC2-ACA9-2645FFEE9F82}"/>
              </a:ext>
            </a:extLst>
          </p:cNvPr>
          <p:cNvSpPr txBox="1">
            <a:spLocks/>
          </p:cNvSpPr>
          <p:nvPr/>
        </p:nvSpPr>
        <p:spPr>
          <a:xfrm>
            <a:off x="7318803" y="2312125"/>
            <a:ext cx="3145380" cy="576262"/>
          </a:xfrm>
          <a:prstGeom prst="rect">
            <a:avLst/>
          </a:prstGeom>
        </p:spPr>
        <p:txBody>
          <a:bodyPr/>
          <a:lst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fr-FR" b="1" u="sng" dirty="0">
                <a:solidFill>
                  <a:schemeClr val="accent1"/>
                </a:solidFill>
              </a:rPr>
              <a:t>Vos missions:</a:t>
            </a:r>
          </a:p>
        </p:txBody>
      </p:sp>
      <p:cxnSp>
        <p:nvCxnSpPr>
          <p:cNvPr id="17" name="Connecteur droit 16">
            <a:extLst>
              <a:ext uri="{FF2B5EF4-FFF2-40B4-BE49-F238E27FC236}">
                <a16:creationId xmlns:a16="http://schemas.microsoft.com/office/drawing/2014/main" id="{5FCFEE1F-A532-4368-87FE-7CCC2CEEC88E}"/>
              </a:ext>
            </a:extLst>
          </p:cNvPr>
          <p:cNvCxnSpPr/>
          <p:nvPr/>
        </p:nvCxnSpPr>
        <p:spPr>
          <a:xfrm>
            <a:off x="3854243" y="2386870"/>
            <a:ext cx="0" cy="347345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41763543-A268-46C1-AEA3-61A6269B2B5A}"/>
              </a:ext>
            </a:extLst>
          </p:cNvPr>
          <p:cNvSpPr txBox="1"/>
          <p:nvPr/>
        </p:nvSpPr>
        <p:spPr>
          <a:xfrm>
            <a:off x="1668755" y="6108613"/>
            <a:ext cx="3357768" cy="646331"/>
          </a:xfrm>
          <a:prstGeom prst="rect">
            <a:avLst/>
          </a:prstGeom>
          <a:noFill/>
        </p:spPr>
        <p:txBody>
          <a:bodyPr wrap="square" rtlCol="0">
            <a:spAutoFit/>
          </a:bodyPr>
          <a:lstStyle/>
          <a:p>
            <a:r>
              <a:rPr lang="fr-FR" sz="900" b="1" i="1" u="sng" dirty="0" err="1">
                <a:solidFill>
                  <a:schemeClr val="tx2"/>
                </a:solidFill>
              </a:rPr>
              <a:t>www,rochetteindustrie.com</a:t>
            </a:r>
            <a:endParaRPr lang="fr-FR" sz="900" b="1" i="1" u="sng" dirty="0">
              <a:solidFill>
                <a:schemeClr val="tx2"/>
              </a:solidFill>
            </a:endParaRPr>
          </a:p>
          <a:p>
            <a:r>
              <a:rPr lang="fr-FR" sz="900" b="1" i="1" u="sng" dirty="0">
                <a:solidFill>
                  <a:schemeClr val="tx2"/>
                </a:solidFill>
              </a:rPr>
              <a:t> </a:t>
            </a:r>
          </a:p>
          <a:p>
            <a:endParaRPr lang="fr-FR" sz="800" b="1" i="1" u="sng" dirty="0">
              <a:solidFill>
                <a:schemeClr val="tx2"/>
              </a:solidFill>
            </a:endParaRPr>
          </a:p>
          <a:p>
            <a:r>
              <a:rPr lang="fr-FR" sz="900" b="1" i="1" dirty="0">
                <a:solidFill>
                  <a:schemeClr val="tx2"/>
                </a:solidFill>
              </a:rPr>
              <a:t>Groupe Rochette Industrie</a:t>
            </a:r>
            <a:r>
              <a:rPr lang="fr-FR" sz="900" dirty="0">
                <a:solidFill>
                  <a:schemeClr val="tx2"/>
                </a:solidFill>
              </a:rPr>
              <a:t>.</a:t>
            </a:r>
          </a:p>
        </p:txBody>
      </p:sp>
      <p:pic>
        <p:nvPicPr>
          <p:cNvPr id="19" name="Image 18">
            <a:extLst>
              <a:ext uri="{FF2B5EF4-FFF2-40B4-BE49-F238E27FC236}">
                <a16:creationId xmlns:a16="http://schemas.microsoft.com/office/drawing/2014/main" id="{C8BE436C-4E3F-47DE-ACA6-CE07BDC3EEA3}"/>
              </a:ext>
            </a:extLst>
          </p:cNvPr>
          <p:cNvPicPr>
            <a:picLocks noChangeAspect="1"/>
          </p:cNvPicPr>
          <p:nvPr/>
        </p:nvPicPr>
        <p:blipFill rotWithShape="1">
          <a:blip r:embed="rId4">
            <a:extLst>
              <a:ext uri="{28A0092B-C50C-407E-A947-70E740481C1C}">
                <a14:useLocalDpi xmlns:a14="http://schemas.microsoft.com/office/drawing/2010/main" val="0"/>
              </a:ext>
            </a:extLst>
          </a:blip>
          <a:srcRect l="9736" t="7463" r="10535" b="6099"/>
          <a:stretch/>
        </p:blipFill>
        <p:spPr>
          <a:xfrm>
            <a:off x="149733" y="5860321"/>
            <a:ext cx="969801" cy="981477"/>
          </a:xfrm>
          <a:prstGeom prst="rect">
            <a:avLst/>
          </a:prstGeom>
        </p:spPr>
      </p:pic>
      <p:pic>
        <p:nvPicPr>
          <p:cNvPr id="20" name="Image 19">
            <a:extLst>
              <a:ext uri="{FF2B5EF4-FFF2-40B4-BE49-F238E27FC236}">
                <a16:creationId xmlns:a16="http://schemas.microsoft.com/office/drawing/2014/main" id="{4BD15744-4E09-4691-99AC-E3E6D00A68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0538" y="6083084"/>
            <a:ext cx="354971" cy="324000"/>
          </a:xfrm>
          <a:prstGeom prst="rect">
            <a:avLst/>
          </a:prstGeom>
        </p:spPr>
      </p:pic>
      <p:pic>
        <p:nvPicPr>
          <p:cNvPr id="21" name="Image 20">
            <a:extLst>
              <a:ext uri="{FF2B5EF4-FFF2-40B4-BE49-F238E27FC236}">
                <a16:creationId xmlns:a16="http://schemas.microsoft.com/office/drawing/2014/main" id="{7B4D4F8B-078E-49C4-991E-307600D87C33}"/>
              </a:ext>
            </a:extLst>
          </p:cNvPr>
          <p:cNvPicPr>
            <a:picLocks noChangeAspect="1"/>
          </p:cNvPicPr>
          <p:nvPr/>
        </p:nvPicPr>
        <p:blipFill>
          <a:blip r:embed="rId6"/>
          <a:stretch>
            <a:fillRect/>
          </a:stretch>
        </p:blipFill>
        <p:spPr>
          <a:xfrm>
            <a:off x="1362666" y="6456472"/>
            <a:ext cx="335309" cy="298730"/>
          </a:xfrm>
          <a:prstGeom prst="rect">
            <a:avLst/>
          </a:prstGeom>
        </p:spPr>
      </p:pic>
      <p:cxnSp>
        <p:nvCxnSpPr>
          <p:cNvPr id="16" name="Connecteur droit 15">
            <a:extLst>
              <a:ext uri="{FF2B5EF4-FFF2-40B4-BE49-F238E27FC236}">
                <a16:creationId xmlns:a16="http://schemas.microsoft.com/office/drawing/2014/main" id="{BA0D963F-4958-4AF2-95F4-D4F1B197AD91}"/>
              </a:ext>
            </a:extLst>
          </p:cNvPr>
          <p:cNvCxnSpPr/>
          <p:nvPr/>
        </p:nvCxnSpPr>
        <p:spPr>
          <a:xfrm>
            <a:off x="7280784" y="2393730"/>
            <a:ext cx="0" cy="347345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Espace réservé du texte 4">
            <a:extLst>
              <a:ext uri="{FF2B5EF4-FFF2-40B4-BE49-F238E27FC236}">
                <a16:creationId xmlns:a16="http://schemas.microsoft.com/office/drawing/2014/main" id="{A489AFB1-62C0-40AE-A2ED-D5C0B20029DC}"/>
              </a:ext>
            </a:extLst>
          </p:cNvPr>
          <p:cNvSpPr txBox="1">
            <a:spLocks/>
          </p:cNvSpPr>
          <p:nvPr/>
        </p:nvSpPr>
        <p:spPr>
          <a:xfrm>
            <a:off x="3886214" y="2393062"/>
            <a:ext cx="3145380" cy="576262"/>
          </a:xfrm>
          <a:prstGeom prst="rect">
            <a:avLst/>
          </a:prstGeom>
        </p:spPr>
        <p:txBody>
          <a:bodyPr/>
          <a:lst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fr-FR" b="1" u="sng" dirty="0">
                <a:solidFill>
                  <a:schemeClr val="accent1"/>
                </a:solidFill>
              </a:rPr>
              <a:t>Votre Profil:</a:t>
            </a:r>
          </a:p>
        </p:txBody>
      </p:sp>
      <p:sp>
        <p:nvSpPr>
          <p:cNvPr id="26" name="Espace réservé du texte 5">
            <a:extLst>
              <a:ext uri="{FF2B5EF4-FFF2-40B4-BE49-F238E27FC236}">
                <a16:creationId xmlns:a16="http://schemas.microsoft.com/office/drawing/2014/main" id="{14D428A2-ED44-401C-87A6-16A82F9E227C}"/>
              </a:ext>
            </a:extLst>
          </p:cNvPr>
          <p:cNvSpPr txBox="1">
            <a:spLocks/>
          </p:cNvSpPr>
          <p:nvPr/>
        </p:nvSpPr>
        <p:spPr>
          <a:xfrm>
            <a:off x="3884998" y="2806378"/>
            <a:ext cx="3357768" cy="3104119"/>
          </a:xfrm>
          <a:prstGeom prst="rect">
            <a:avLst/>
          </a:prstGeom>
        </p:spPr>
        <p:txBody>
          <a:bodyPr>
            <a:normAutofit/>
          </a:bodyPr>
          <a:lst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171450" indent="-171450" algn="just">
              <a:lnSpc>
                <a:spcPct val="120000"/>
              </a:lnSpc>
              <a:buFont typeface="Wingdings" panose="05000000000000000000" pitchFamily="2" charset="2"/>
              <a:buChar char="Ø"/>
            </a:pPr>
            <a:r>
              <a:rPr lang="fr-FR" sz="1300" b="1" u="sng" dirty="0"/>
              <a:t>Formation </a:t>
            </a:r>
            <a:r>
              <a:rPr lang="fr-FR" sz="1300" b="1" dirty="0"/>
              <a:t>: </a:t>
            </a:r>
            <a:r>
              <a:rPr lang="fr-FR" sz="1300" dirty="0"/>
              <a:t>DUT Mesures Physiques (Bac+2) et/ou Licence </a:t>
            </a:r>
          </a:p>
          <a:p>
            <a:pPr marL="171450" indent="-171450" algn="just">
              <a:lnSpc>
                <a:spcPct val="120000"/>
              </a:lnSpc>
              <a:buFont typeface="Wingdings" panose="05000000000000000000" pitchFamily="2" charset="2"/>
              <a:buChar char="Ø"/>
            </a:pPr>
            <a:r>
              <a:rPr lang="fr-FR" sz="1300" b="1" u="sng" dirty="0"/>
              <a:t>Compétences requises :</a:t>
            </a:r>
            <a:endParaRPr lang="fr-FR" sz="1300" u="sng" dirty="0"/>
          </a:p>
          <a:p>
            <a:pPr marL="171450" indent="-171450">
              <a:buFont typeface="Arial" panose="020B0604020202020204" pitchFamily="34" charset="0"/>
              <a:buChar char="•"/>
            </a:pPr>
            <a:r>
              <a:rPr lang="fr-FR" sz="1300" dirty="0"/>
              <a:t>Rigueur et organisation</a:t>
            </a:r>
          </a:p>
          <a:p>
            <a:pPr marL="171450" indent="-171450">
              <a:buFont typeface="Arial" panose="020B0604020202020204" pitchFamily="34" charset="0"/>
              <a:buChar char="•"/>
            </a:pPr>
            <a:r>
              <a:rPr lang="fr-FR" sz="1300" dirty="0"/>
              <a:t>Curiosité </a:t>
            </a:r>
          </a:p>
          <a:p>
            <a:pPr marL="171450" indent="-171450">
              <a:buFont typeface="Arial" panose="020B0604020202020204" pitchFamily="34" charset="0"/>
              <a:buChar char="•"/>
            </a:pPr>
            <a:r>
              <a:rPr lang="fr-FR" sz="1300" dirty="0"/>
              <a:t>Force de proposition</a:t>
            </a:r>
          </a:p>
          <a:p>
            <a:pPr marL="171450" indent="-171450">
              <a:lnSpc>
                <a:spcPct val="120000"/>
              </a:lnSpc>
              <a:buFont typeface="Arial" panose="020B0604020202020204" pitchFamily="34" charset="0"/>
              <a:buChar char="•"/>
            </a:pPr>
            <a:r>
              <a:rPr lang="fr-FR" sz="1300" dirty="0"/>
              <a:t>Connaissance de la métrologie est indispensable</a:t>
            </a:r>
          </a:p>
          <a:p>
            <a:pPr marL="171450" indent="-171450" algn="just">
              <a:lnSpc>
                <a:spcPct val="150000"/>
              </a:lnSpc>
              <a:buFont typeface="Wingdings" panose="05000000000000000000" pitchFamily="2" charset="2"/>
              <a:buChar char="Ø"/>
            </a:pPr>
            <a:endParaRPr lang="fr-FR" sz="1400" b="1" dirty="0"/>
          </a:p>
          <a:p>
            <a:pPr algn="just">
              <a:lnSpc>
                <a:spcPct val="150000"/>
              </a:lnSpc>
            </a:pPr>
            <a:endParaRPr lang="fr-FR" sz="1200" dirty="0"/>
          </a:p>
        </p:txBody>
      </p:sp>
      <p:sp>
        <p:nvSpPr>
          <p:cNvPr id="2" name="ZoneTexte 1">
            <a:extLst>
              <a:ext uri="{FF2B5EF4-FFF2-40B4-BE49-F238E27FC236}">
                <a16:creationId xmlns:a16="http://schemas.microsoft.com/office/drawing/2014/main" id="{BB883A52-637B-426C-A9E5-5F6DD740AA83}"/>
              </a:ext>
            </a:extLst>
          </p:cNvPr>
          <p:cNvSpPr txBox="1"/>
          <p:nvPr/>
        </p:nvSpPr>
        <p:spPr>
          <a:xfrm>
            <a:off x="3605130" y="5709513"/>
            <a:ext cx="3879542" cy="1015663"/>
          </a:xfrm>
          <a:prstGeom prst="rect">
            <a:avLst/>
          </a:prstGeom>
          <a:noFill/>
        </p:spPr>
        <p:txBody>
          <a:bodyPr wrap="square" rtlCol="0">
            <a:spAutoFit/>
          </a:bodyPr>
          <a:lstStyle/>
          <a:p>
            <a:pPr algn="ctr"/>
            <a:r>
              <a:rPr lang="fr-FR" sz="1400" dirty="0"/>
              <a:t>Envoyez nous votre candidature à l’adresse suivante: </a:t>
            </a:r>
            <a:r>
              <a:rPr lang="fr-FR" sz="1400" b="1" u="sng" dirty="0">
                <a:solidFill>
                  <a:srgbClr val="0070C0"/>
                </a:solidFill>
              </a:rPr>
              <a:t>recrutement@rochetteindustrie.com</a:t>
            </a:r>
          </a:p>
          <a:p>
            <a:endParaRPr lang="fr-FR" dirty="0"/>
          </a:p>
        </p:txBody>
      </p:sp>
    </p:spTree>
    <p:extLst>
      <p:ext uri="{BB962C8B-B14F-4D97-AF65-F5344CB8AC3E}">
        <p14:creationId xmlns:p14="http://schemas.microsoft.com/office/powerpoint/2010/main" val="603818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453</TotalTime>
  <Words>272</Words>
  <Application>Microsoft Office PowerPoint</Application>
  <PresentationFormat>Grand écran</PresentationFormat>
  <Paragraphs>29</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Century Gothic</vt:lpstr>
      <vt:lpstr>Wingdings</vt:lpstr>
      <vt:lpstr>Wingdings 3</vt:lpstr>
      <vt:lpstr>Salle d’ions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MECANIC SUD INDUSTRIE-GROUPE ROCHETTE INDUSTRIE</dc:title>
  <dc:creator>RAMAJO Ines</dc:creator>
  <cp:lastModifiedBy>Agnes Cau</cp:lastModifiedBy>
  <cp:revision>29</cp:revision>
  <dcterms:created xsi:type="dcterms:W3CDTF">2019-08-28T12:57:07Z</dcterms:created>
  <dcterms:modified xsi:type="dcterms:W3CDTF">2022-02-14T16:12:48Z</dcterms:modified>
</cp:coreProperties>
</file>